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0" r:id="rId4"/>
    <p:sldId id="257" r:id="rId5"/>
    <p:sldId id="258" r:id="rId6"/>
    <p:sldId id="259" r:id="rId7"/>
    <p:sldId id="261" r:id="rId8"/>
    <p:sldId id="262" r:id="rId9"/>
    <p:sldId id="263" r:id="rId10"/>
    <p:sldId id="272" r:id="rId11"/>
    <p:sldId id="265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82"/>
    <a:srgbClr val="FFFFFF"/>
    <a:srgbClr val="27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90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58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671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67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59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861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238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11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12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7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5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E9028-A7BA-4E1F-BC1C-6C2DBBBDCD97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85D1A-8C85-4366-9B04-4151E88116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00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KAKN_37TUU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79983" y="597158"/>
            <a:ext cx="9144000" cy="1559865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Futura Std Book" panose="020B0502020204020303" pitchFamily="34" charset="0"/>
              </a:rPr>
              <a:t>OptiMe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79983" y="2230438"/>
            <a:ext cx="9144000" cy="634060"/>
          </a:xfrm>
        </p:spPr>
        <p:txBody>
          <a:bodyPr>
            <a:normAutofit/>
          </a:bodyPr>
          <a:lstStyle/>
          <a:p>
            <a:r>
              <a:rPr lang="nl-NL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Just my type.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64" y="5232957"/>
            <a:ext cx="495238" cy="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67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8" r="5561" b="416"/>
          <a:stretch/>
        </p:blipFill>
        <p:spPr>
          <a:xfrm>
            <a:off x="0" y="1023098"/>
            <a:ext cx="5880177" cy="5282010"/>
          </a:xfrm>
        </p:spPr>
      </p:pic>
      <p:sp>
        <p:nvSpPr>
          <p:cNvPr id="5" name="Rechthoek 4"/>
          <p:cNvSpPr/>
          <p:nvPr/>
        </p:nvSpPr>
        <p:spPr>
          <a:xfrm>
            <a:off x="244357" y="278814"/>
            <a:ext cx="6975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de-DE" sz="3200" kern="0" cap="all" dirty="0">
                <a:latin typeface="Futura Std Book" panose="020B0502020204020303" pitchFamily="34" charset="0"/>
              </a:rPr>
              <a:t>…DER ÜBERALL HIN PASST</a:t>
            </a:r>
            <a:endParaRPr lang="nl-NL" sz="3200" kern="0" cap="all" dirty="0">
              <a:latin typeface="Futura Std Book" panose="020B0502020204020303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83" y="1023098"/>
            <a:ext cx="2930112" cy="195401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83" y="4351090"/>
            <a:ext cx="2930112" cy="195401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97" y="2532624"/>
            <a:ext cx="2931003" cy="19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24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7401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265306" y="5402162"/>
            <a:ext cx="49940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b="1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STYLEN</a:t>
            </a:r>
            <a:r>
              <a:rPr lang="nl-NL" sz="3200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 SIE</a:t>
            </a:r>
          </a:p>
          <a:p>
            <a:pPr defTabSz="914377"/>
            <a:r>
              <a:rPr lang="nl-NL" sz="3200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IHRE </a:t>
            </a:r>
            <a:r>
              <a:rPr lang="nl-NL" sz="3200" b="1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MASCHINE</a:t>
            </a:r>
            <a:r>
              <a:rPr lang="nl-NL" sz="3200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!</a:t>
            </a:r>
            <a:endParaRPr lang="nl-NL" sz="3200" b="1" kern="0" cap="all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10" name="Afbeelding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225" y="4577101"/>
            <a:ext cx="2562225" cy="1943100"/>
          </a:xfrm>
          <a:prstGeom prst="rect">
            <a:avLst/>
          </a:prstGeom>
          <a:ln w="57150">
            <a:solidFill>
              <a:srgbClr val="009582"/>
            </a:solidFill>
          </a:ln>
        </p:spPr>
      </p:pic>
    </p:spTree>
    <p:extLst>
      <p:ext uri="{BB962C8B-B14F-4D97-AF65-F5344CB8AC3E}">
        <p14:creationId xmlns:p14="http://schemas.microsoft.com/office/powerpoint/2010/main" val="233645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464359" y="419615"/>
            <a:ext cx="49940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MODELLE</a:t>
            </a:r>
          </a:p>
          <a:p>
            <a:pPr defTabSz="914377"/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UND AUSFÜHRUNGEN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8399721" y="0"/>
            <a:ext cx="3792278" cy="1615827"/>
          </a:xfrm>
          <a:prstGeom prst="rect">
            <a:avLst/>
          </a:prstGeom>
          <a:solidFill>
            <a:srgbClr val="009582"/>
          </a:solidFill>
        </p:spPr>
        <p:txBody>
          <a:bodyPr wrap="square" rtlCol="0">
            <a:spAutoFit/>
          </a:bodyPr>
          <a:lstStyle/>
          <a:p>
            <a:r>
              <a:rPr lang="nl-NL" sz="1100" dirty="0"/>
              <a:t> </a:t>
            </a:r>
          </a:p>
          <a:p>
            <a:r>
              <a:rPr lang="nl-NL" sz="1100" dirty="0">
                <a:solidFill>
                  <a:schemeClr val="bg1"/>
                </a:solidFill>
              </a:rPr>
              <a:t>Bei allen Modellen </a:t>
            </a:r>
            <a:r>
              <a:rPr lang="nl-NL" sz="1100" dirty="0" err="1">
                <a:solidFill>
                  <a:schemeClr val="bg1"/>
                </a:solidFill>
              </a:rPr>
              <a:t>ist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folgende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Zusatzausstattung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möglich</a:t>
            </a:r>
            <a:r>
              <a:rPr lang="nl-NL" sz="1100" dirty="0">
                <a:solidFill>
                  <a:schemeClr val="bg1"/>
                </a:solidFill>
              </a:rPr>
              <a:t>: </a:t>
            </a:r>
          </a:p>
          <a:p>
            <a:endParaRPr lang="nl-NL" sz="11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100" dirty="0">
                <a:solidFill>
                  <a:schemeClr val="bg1"/>
                </a:solidFill>
              </a:rPr>
              <a:t>+  XL-</a:t>
            </a:r>
            <a:r>
              <a:rPr lang="nl-NL" sz="1100" dirty="0" err="1">
                <a:solidFill>
                  <a:schemeClr val="bg1"/>
                </a:solidFill>
              </a:rPr>
              <a:t>Brüher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für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größere</a:t>
            </a:r>
            <a:r>
              <a:rPr lang="nl-NL" sz="1100" dirty="0">
                <a:solidFill>
                  <a:schemeClr val="bg1"/>
                </a:solidFill>
              </a:rPr>
              <a:t> Tassen </a:t>
            </a:r>
            <a:r>
              <a:rPr lang="nl-NL" sz="1100" dirty="0" err="1">
                <a:solidFill>
                  <a:schemeClr val="bg1"/>
                </a:solidFill>
              </a:rPr>
              <a:t>mit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mehr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Inhalt</a:t>
            </a:r>
            <a:r>
              <a:rPr lang="nl-NL" sz="1100" dirty="0">
                <a:solidFill>
                  <a:schemeClr val="bg1"/>
                </a:solidFill>
              </a:rPr>
              <a:t> (150-230 ml). </a:t>
            </a:r>
          </a:p>
          <a:p>
            <a:pPr>
              <a:lnSpc>
                <a:spcPct val="150000"/>
              </a:lnSpc>
            </a:pPr>
            <a:r>
              <a:rPr lang="nl-NL" sz="1100" dirty="0">
                <a:solidFill>
                  <a:schemeClr val="bg1"/>
                </a:solidFill>
              </a:rPr>
              <a:t>    Der XL-</a:t>
            </a:r>
            <a:r>
              <a:rPr lang="nl-NL" sz="1100" dirty="0" err="1">
                <a:solidFill>
                  <a:schemeClr val="bg1"/>
                </a:solidFill>
              </a:rPr>
              <a:t>Brüher</a:t>
            </a:r>
            <a:r>
              <a:rPr lang="nl-NL" sz="1100" dirty="0">
                <a:solidFill>
                  <a:schemeClr val="bg1"/>
                </a:solidFill>
              </a:rPr>
              <a:t> hat </a:t>
            </a:r>
            <a:r>
              <a:rPr lang="nl-NL" sz="1100" dirty="0" err="1">
                <a:solidFill>
                  <a:schemeClr val="bg1"/>
                </a:solidFill>
              </a:rPr>
              <a:t>eine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Kapazität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von</a:t>
            </a:r>
            <a:r>
              <a:rPr lang="nl-NL" sz="1100" dirty="0">
                <a:solidFill>
                  <a:schemeClr val="bg1"/>
                </a:solidFill>
              </a:rPr>
              <a:t> 9,5 -13,4 g</a:t>
            </a:r>
          </a:p>
          <a:p>
            <a:pPr>
              <a:lnSpc>
                <a:spcPct val="150000"/>
              </a:lnSpc>
            </a:pPr>
            <a:r>
              <a:rPr lang="nl-NL" sz="1100" dirty="0">
                <a:solidFill>
                  <a:schemeClr val="bg1"/>
                </a:solidFill>
              </a:rPr>
              <a:t>+  </a:t>
            </a:r>
            <a:r>
              <a:rPr lang="nl-NL" sz="1100" dirty="0" err="1">
                <a:solidFill>
                  <a:schemeClr val="bg1"/>
                </a:solidFill>
              </a:rPr>
              <a:t>Modul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für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Frischmilch</a:t>
            </a:r>
            <a:endParaRPr lang="nl-NL" sz="11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100" dirty="0">
                <a:solidFill>
                  <a:schemeClr val="bg1"/>
                </a:solidFill>
              </a:rPr>
              <a:t>+  Bypass (</a:t>
            </a:r>
            <a:r>
              <a:rPr lang="nl-NL" sz="1100" dirty="0" err="1">
                <a:solidFill>
                  <a:schemeClr val="bg1"/>
                </a:solidFill>
              </a:rPr>
              <a:t>für</a:t>
            </a:r>
            <a:r>
              <a:rPr lang="nl-NL" sz="1100" dirty="0">
                <a:solidFill>
                  <a:schemeClr val="bg1"/>
                </a:solidFill>
              </a:rPr>
              <a:t> die </a:t>
            </a:r>
            <a:r>
              <a:rPr lang="nl-NL" sz="1100" dirty="0" err="1">
                <a:solidFill>
                  <a:schemeClr val="bg1"/>
                </a:solidFill>
              </a:rPr>
              <a:t>Zubereitung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von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Americano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oder</a:t>
            </a:r>
            <a:r>
              <a:rPr lang="nl-NL" sz="1100" dirty="0">
                <a:solidFill>
                  <a:schemeClr val="bg1"/>
                </a:solidFill>
              </a:rPr>
              <a:t> Long  Black</a:t>
            </a:r>
            <a:endParaRPr lang="nl-NL" sz="11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76" y="1880227"/>
            <a:ext cx="9700693" cy="46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38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697" y="318687"/>
            <a:ext cx="3906585" cy="28053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724866" y="3123987"/>
            <a:ext cx="66735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b="1" dirty="0">
                <a:solidFill>
                  <a:srgbClr val="009582"/>
                </a:solidFill>
                <a:latin typeface="Futura Std Book" panose="020B0502020204020303" pitchFamily="34" charset="0"/>
              </a:rPr>
              <a:t>MILCHKÜHLER MIT FRISCHMILCHSYSTEM</a:t>
            </a:r>
          </a:p>
          <a:p>
            <a:pPr algn="r"/>
            <a:br>
              <a:rPr lang="en-US" sz="1400" b="1" dirty="0">
                <a:latin typeface="Futura Std Book" panose="020B0502020204020303" pitchFamily="34" charset="0"/>
              </a:rPr>
            </a:br>
            <a:br>
              <a:rPr lang="en-US" sz="1400" dirty="0">
                <a:latin typeface="Garamond" panose="02020404030301010803" pitchFamily="18" charset="0"/>
              </a:rPr>
            </a:br>
            <a:r>
              <a:rPr lang="de-DE" sz="1400" dirty="0">
                <a:latin typeface="Garamond" panose="02020404030301010803" pitchFamily="18" charset="0"/>
              </a:rPr>
              <a:t>+ Zubehör für alle </a:t>
            </a:r>
            <a:r>
              <a:rPr lang="de-DE" sz="1400" dirty="0" err="1">
                <a:latin typeface="Garamond" panose="02020404030301010803" pitchFamily="18" charset="0"/>
              </a:rPr>
              <a:t>OptiMe</a:t>
            </a:r>
            <a:r>
              <a:rPr lang="de-DE" sz="1400" dirty="0">
                <a:latin typeface="Garamond" panose="02020404030301010803" pitchFamily="18" charset="0"/>
              </a:rPr>
              <a:t>-Modelle (immer auf der rechten Seite)</a:t>
            </a:r>
          </a:p>
          <a:p>
            <a:pPr algn="r"/>
            <a:r>
              <a:rPr lang="de-DE" sz="1400" dirty="0">
                <a:latin typeface="Garamond" panose="02020404030301010803" pitchFamily="18" charset="0"/>
              </a:rPr>
              <a:t>+ Oben serienmäßig mit einer Ablage für Zutaten ausgestattet</a:t>
            </a:r>
          </a:p>
          <a:p>
            <a:pPr algn="r"/>
            <a:r>
              <a:rPr lang="de-DE" sz="1400" dirty="0">
                <a:latin typeface="Garamond" panose="02020404030301010803" pitchFamily="18" charset="0"/>
              </a:rPr>
              <a:t>+ Schnelle und einfache Reinigung (gemäß HACCP-Vorgaben)</a:t>
            </a:r>
          </a:p>
          <a:p>
            <a:pPr algn="r"/>
            <a:r>
              <a:rPr lang="de-DE" sz="1400" dirty="0">
                <a:latin typeface="Garamond" panose="02020404030301010803" pitchFamily="18" charset="0"/>
              </a:rPr>
              <a:t>+ Kombinierte Nutzung mit </a:t>
            </a:r>
            <a:r>
              <a:rPr lang="de-DE" sz="1400" dirty="0" err="1">
                <a:latin typeface="Garamond" panose="02020404030301010803" pitchFamily="18" charset="0"/>
              </a:rPr>
              <a:t>Topping</a:t>
            </a:r>
            <a:r>
              <a:rPr lang="de-DE" sz="1400" dirty="0">
                <a:latin typeface="Garamond" panose="02020404030301010803" pitchFamily="18" charset="0"/>
              </a:rPr>
              <a:t> möglich</a:t>
            </a:r>
          </a:p>
          <a:p>
            <a:pPr algn="r"/>
            <a:r>
              <a:rPr lang="de-DE" sz="1400" dirty="0">
                <a:latin typeface="Garamond" panose="02020404030301010803" pitchFamily="18" charset="0"/>
              </a:rPr>
              <a:t>+ Milchpumpe im Kaffeevollautomaten; konstanter und perfekter </a:t>
            </a:r>
          </a:p>
          <a:p>
            <a:pPr algn="r"/>
            <a:r>
              <a:rPr lang="de-DE" sz="1400" dirty="0">
                <a:latin typeface="Garamond" panose="02020404030301010803" pitchFamily="18" charset="0"/>
              </a:rPr>
              <a:t>Milchschaum wie vom Barista</a:t>
            </a:r>
          </a:p>
          <a:p>
            <a:pPr algn="r"/>
            <a:r>
              <a:rPr lang="de-DE" sz="1400" dirty="0">
                <a:latin typeface="Garamond" panose="02020404030301010803" pitchFamily="18" charset="0"/>
              </a:rPr>
              <a:t>+ Zubereitung von Milchschaum sowie von heißer oder kalter Milch</a:t>
            </a:r>
          </a:p>
          <a:p>
            <a:pPr algn="r"/>
            <a:r>
              <a:rPr lang="de-DE" sz="1400" dirty="0">
                <a:latin typeface="Garamond" panose="02020404030301010803" pitchFamily="18" charset="0"/>
              </a:rPr>
              <a:t>+ Milchkapazität: 4 l</a:t>
            </a:r>
          </a:p>
          <a:p>
            <a:pPr algn="r"/>
            <a:r>
              <a:rPr lang="de-DE" sz="1400" dirty="0">
                <a:latin typeface="Garamond" panose="02020404030301010803" pitchFamily="18" charset="0"/>
              </a:rPr>
              <a:t>+ Abschließbare Tür</a:t>
            </a:r>
          </a:p>
          <a:p>
            <a:pPr algn="r"/>
            <a:r>
              <a:rPr lang="de-DE" sz="1400" dirty="0">
                <a:latin typeface="Garamond" panose="02020404030301010803" pitchFamily="18" charset="0"/>
              </a:rPr>
              <a:t>+ Stromanschluss: 220-240 V / 50-60 Hz / 43 W</a:t>
            </a:r>
          </a:p>
          <a:p>
            <a:pPr algn="r"/>
            <a:r>
              <a:rPr lang="de-DE" sz="1400" dirty="0">
                <a:latin typeface="Garamond" panose="02020404030301010803" pitchFamily="18" charset="0"/>
              </a:rPr>
              <a:t>+ Maße (B ×T × H): 230 × 420 × 455 mm</a:t>
            </a:r>
          </a:p>
          <a:p>
            <a:pPr algn="r"/>
            <a:r>
              <a:rPr lang="de-DE" sz="1400" dirty="0">
                <a:latin typeface="Garamond" panose="02020404030301010803" pitchFamily="18" charset="0"/>
              </a:rPr>
              <a:t>+ Gewicht: ± 19 kg</a:t>
            </a:r>
            <a:endParaRPr lang="en-GB" sz="1400" dirty="0">
              <a:latin typeface="Garamond" panose="02020404030301010803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86" y="2993339"/>
            <a:ext cx="3700754" cy="2337318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874824" y="5494201"/>
            <a:ext cx="42849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9582"/>
                </a:solidFill>
                <a:latin typeface="Futura Std Book" panose="020B0502020204020303" pitchFamily="34" charset="0"/>
              </a:rPr>
              <a:t>GEHÄUSE FÜR ZAHLUNGSSYSTEME</a:t>
            </a:r>
          </a:p>
          <a:p>
            <a:endParaRPr lang="de-DE" sz="1400" dirty="0">
              <a:solidFill>
                <a:srgbClr val="009582"/>
              </a:solidFill>
              <a:latin typeface="Futura Std Book" panose="020B0502020204020303" pitchFamily="34" charset="0"/>
            </a:endParaRPr>
          </a:p>
          <a:p>
            <a:r>
              <a:rPr lang="de-DE" sz="1400" dirty="0">
                <a:latin typeface="Garamond" panose="02020404030301010803" pitchFamily="18" charset="0"/>
              </a:rPr>
              <a:t>Münzeinwurf (mit oder ohne Münzgeldwechsler) </a:t>
            </a:r>
          </a:p>
          <a:p>
            <a:r>
              <a:rPr lang="de-DE" sz="1400" dirty="0">
                <a:latin typeface="Garamond" panose="02020404030301010803" pitchFamily="18" charset="0"/>
              </a:rPr>
              <a:t>oder kontaktlose Zahlungssysteme</a:t>
            </a:r>
            <a:endParaRPr lang="en-GB" sz="1400" dirty="0">
              <a:latin typeface="Garamond" panose="02020404030301010803" pitchFamily="18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02019" y="191286"/>
            <a:ext cx="8251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KUNDENSPEZIFISCHE ANPASSUNGEN</a:t>
            </a:r>
          </a:p>
        </p:txBody>
      </p:sp>
      <p:sp>
        <p:nvSpPr>
          <p:cNvPr id="2" name="Rechthoek 1"/>
          <p:cNvSpPr/>
          <p:nvPr/>
        </p:nvSpPr>
        <p:spPr>
          <a:xfrm>
            <a:off x="874824" y="952359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400" b="1" dirty="0">
                <a:solidFill>
                  <a:srgbClr val="009582"/>
                </a:solidFill>
                <a:latin typeface="Futura Std Book" panose="020B0502020204020303" pitchFamily="34" charset="0"/>
              </a:rPr>
              <a:t>TASSENWÄRMER</a:t>
            </a:r>
          </a:p>
          <a:p>
            <a:endParaRPr lang="nl-NL" sz="1400" b="1" dirty="0">
              <a:solidFill>
                <a:srgbClr val="009582"/>
              </a:solidFill>
              <a:latin typeface="Futura Std Book" panose="020B0502020204020303" pitchFamily="34" charset="0"/>
            </a:endParaRPr>
          </a:p>
          <a:p>
            <a:r>
              <a:rPr lang="nl-NL" sz="1400" dirty="0">
                <a:latin typeface="Garamond" panose="02020404030301010803" pitchFamily="18" charset="0"/>
              </a:rPr>
              <a:t>+ Als </a:t>
            </a:r>
            <a:r>
              <a:rPr lang="nl-NL" sz="1400" dirty="0" err="1">
                <a:latin typeface="Garamond" panose="02020404030301010803" pitchFamily="18" charset="0"/>
              </a:rPr>
              <a:t>Erweiterung</a:t>
            </a:r>
            <a:r>
              <a:rPr lang="nl-NL" sz="1400" dirty="0">
                <a:latin typeface="Garamond" panose="02020404030301010803" pitchFamily="18" charset="0"/>
              </a:rPr>
              <a:t> </a:t>
            </a:r>
            <a:r>
              <a:rPr lang="nl-NL" sz="1400" dirty="0" err="1">
                <a:latin typeface="Garamond" panose="02020404030301010803" pitchFamily="18" charset="0"/>
              </a:rPr>
              <a:t>für</a:t>
            </a:r>
            <a:r>
              <a:rPr lang="nl-NL" sz="1400" dirty="0">
                <a:latin typeface="Garamond" panose="02020404030301010803" pitchFamily="18" charset="0"/>
              </a:rPr>
              <a:t> alle </a:t>
            </a:r>
            <a:r>
              <a:rPr lang="nl-NL" sz="1400" dirty="0" err="1">
                <a:latin typeface="Garamond" panose="02020404030301010803" pitchFamily="18" charset="0"/>
              </a:rPr>
              <a:t>OptiMe-Modelle</a:t>
            </a:r>
            <a:endParaRPr lang="nl-NL" sz="1400" dirty="0">
              <a:latin typeface="Garamond" panose="02020404030301010803" pitchFamily="18" charset="0"/>
            </a:endParaRPr>
          </a:p>
          <a:p>
            <a:r>
              <a:rPr lang="nl-NL" sz="1400" dirty="0">
                <a:latin typeface="Garamond" panose="02020404030301010803" pitchFamily="18" charset="0"/>
              </a:rPr>
              <a:t>+ </a:t>
            </a:r>
            <a:r>
              <a:rPr lang="nl-NL" sz="1400" dirty="0" err="1">
                <a:latin typeface="Garamond" panose="02020404030301010803" pitchFamily="18" charset="0"/>
              </a:rPr>
              <a:t>Beheizte</a:t>
            </a:r>
            <a:r>
              <a:rPr lang="nl-NL" sz="1400" dirty="0">
                <a:latin typeface="Garamond" panose="02020404030301010803" pitchFamily="18" charset="0"/>
              </a:rPr>
              <a:t> </a:t>
            </a:r>
            <a:r>
              <a:rPr lang="nl-NL" sz="1400" dirty="0" err="1">
                <a:latin typeface="Garamond" panose="02020404030301010803" pitchFamily="18" charset="0"/>
              </a:rPr>
              <a:t>Tassenregale</a:t>
            </a:r>
            <a:r>
              <a:rPr lang="nl-NL" sz="1400" dirty="0">
                <a:latin typeface="Garamond" panose="02020404030301010803" pitchFamily="18" charset="0"/>
              </a:rPr>
              <a:t>: 3</a:t>
            </a:r>
          </a:p>
          <a:p>
            <a:r>
              <a:rPr lang="nl-NL" sz="1400" dirty="0">
                <a:latin typeface="Garamond" panose="02020404030301010803" pitchFamily="18" charset="0"/>
              </a:rPr>
              <a:t>+ </a:t>
            </a:r>
            <a:r>
              <a:rPr lang="nl-NL" sz="1400" dirty="0" err="1">
                <a:latin typeface="Garamond" panose="02020404030301010803" pitchFamily="18" charset="0"/>
              </a:rPr>
              <a:t>Kapazität</a:t>
            </a:r>
            <a:r>
              <a:rPr lang="nl-NL" sz="1400" dirty="0">
                <a:latin typeface="Garamond" panose="02020404030301010803" pitchFamily="18" charset="0"/>
              </a:rPr>
              <a:t> (</a:t>
            </a:r>
            <a:r>
              <a:rPr lang="nl-NL" sz="1400" dirty="0" err="1">
                <a:latin typeface="Garamond" panose="02020404030301010803" pitchFamily="18" charset="0"/>
              </a:rPr>
              <a:t>gestapelt</a:t>
            </a:r>
            <a:r>
              <a:rPr lang="nl-NL" sz="1400" dirty="0">
                <a:latin typeface="Garamond" panose="02020404030301010803" pitchFamily="18" charset="0"/>
              </a:rPr>
              <a:t>): ca. 60 </a:t>
            </a:r>
            <a:r>
              <a:rPr lang="nl-NL" sz="1400" dirty="0" err="1">
                <a:latin typeface="Garamond" panose="02020404030301010803" pitchFamily="18" charset="0"/>
              </a:rPr>
              <a:t>Kaffeetassen</a:t>
            </a:r>
            <a:r>
              <a:rPr lang="nl-NL" sz="1400" dirty="0">
                <a:latin typeface="Garamond" panose="02020404030301010803" pitchFamily="18" charset="0"/>
              </a:rPr>
              <a:t> / 144 Espressotassen </a:t>
            </a:r>
          </a:p>
          <a:p>
            <a:r>
              <a:rPr lang="nl-NL" sz="1400" dirty="0">
                <a:latin typeface="Garamond" panose="02020404030301010803" pitchFamily="18" charset="0"/>
              </a:rPr>
              <a:t>+ Stromanschluss: 220-240 V / 50-60 Hz / 105 W</a:t>
            </a:r>
          </a:p>
          <a:p>
            <a:r>
              <a:rPr lang="nl-NL" sz="1400" dirty="0">
                <a:latin typeface="Garamond" panose="02020404030301010803" pitchFamily="18" charset="0"/>
              </a:rPr>
              <a:t>+ </a:t>
            </a:r>
            <a:r>
              <a:rPr lang="nl-NL" sz="1400" dirty="0" err="1">
                <a:latin typeface="Garamond" panose="02020404030301010803" pitchFamily="18" charset="0"/>
              </a:rPr>
              <a:t>Maße</a:t>
            </a:r>
            <a:r>
              <a:rPr lang="nl-NL" sz="1400" dirty="0">
                <a:latin typeface="Garamond" panose="02020404030301010803" pitchFamily="18" charset="0"/>
              </a:rPr>
              <a:t> (B ×T × H): 230 × 420 × 455 mm</a:t>
            </a:r>
          </a:p>
          <a:p>
            <a:r>
              <a:rPr lang="nl-NL" sz="1400" dirty="0">
                <a:latin typeface="Garamond" panose="02020404030301010803" pitchFamily="18" charset="0"/>
              </a:rPr>
              <a:t>+ Gewicht: ± 11 kg</a:t>
            </a:r>
          </a:p>
        </p:txBody>
      </p:sp>
    </p:spTree>
    <p:extLst>
      <p:ext uri="{BB962C8B-B14F-4D97-AF65-F5344CB8AC3E}">
        <p14:creationId xmlns:p14="http://schemas.microsoft.com/office/powerpoint/2010/main" val="3025872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464359" y="419615"/>
            <a:ext cx="6589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TECHNISCHE </a:t>
            </a:r>
            <a:r>
              <a:rPr lang="nl-NL" sz="3200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DATEN</a:t>
            </a:r>
          </a:p>
        </p:txBody>
      </p:sp>
      <p:sp>
        <p:nvSpPr>
          <p:cNvPr id="6" name="Rechthoek 5"/>
          <p:cNvSpPr/>
          <p:nvPr/>
        </p:nvSpPr>
        <p:spPr>
          <a:xfrm>
            <a:off x="539003" y="1158121"/>
            <a:ext cx="8185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+  Brewing time, cup (120 ml): 25-30 sec.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Display: 7" touch screen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Adjustable cup tray: 50-105 mm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Max. tap height: 165 mm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Power supply: 220-240 V / 50-60 Hz / 2200 W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+  Water connection: ¾"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Waste canister volume: 3 l (± 70 cups)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Insulated stainless steel boiler (0.5 l) with 1800 W element and boil-dry protection </a:t>
            </a:r>
            <a:br>
              <a:rPr lang="en-US" sz="1600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+  Measurements W × D × H: 380 × 515 × 600 mm +  Weight: ± 32 kg</a:t>
            </a:r>
            <a:endParaRPr lang="en-GB" sz="1600" dirty="0">
              <a:latin typeface="Garamond" panose="02020404030301010803" pitchFamily="18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7" y="1412023"/>
            <a:ext cx="2312445" cy="2960208"/>
          </a:xfrm>
          <a:prstGeom prst="rect">
            <a:avLst/>
          </a:prstGeom>
          <a:ln w="12700">
            <a:solidFill>
              <a:srgbClr val="009582"/>
            </a:solidFill>
          </a:ln>
        </p:spPr>
      </p:pic>
      <p:sp>
        <p:nvSpPr>
          <p:cNvPr id="13" name="Tekstvak 12"/>
          <p:cNvSpPr txBox="1"/>
          <p:nvPr/>
        </p:nvSpPr>
        <p:spPr>
          <a:xfrm>
            <a:off x="9864861" y="4372231"/>
            <a:ext cx="2071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009582"/>
                </a:solidFill>
                <a:latin typeface="Futura Std Light" panose="020B0402020204020303" pitchFamily="34" charset="0"/>
              </a:rPr>
              <a:t>+</a:t>
            </a:r>
            <a:r>
              <a:rPr lang="nl-NL" sz="1200" dirty="0">
                <a:latin typeface="Futura Std Light" panose="020B0402020204020303" pitchFamily="34" charset="0"/>
              </a:rPr>
              <a:t> </a:t>
            </a:r>
            <a:r>
              <a:rPr lang="nl-NL" sz="1200" dirty="0" err="1">
                <a:latin typeface="Futura Std Light" panose="020B0402020204020303" pitchFamily="34" charset="0"/>
              </a:rPr>
              <a:t>Signature</a:t>
            </a:r>
            <a:r>
              <a:rPr lang="nl-NL" sz="1200" dirty="0">
                <a:latin typeface="Futura Std Light" panose="020B0402020204020303" pitchFamily="34" charset="0"/>
              </a:rPr>
              <a:t> </a:t>
            </a:r>
            <a:r>
              <a:rPr lang="nl-NL" sz="1200" dirty="0" err="1">
                <a:latin typeface="Futura Std Light" panose="020B0402020204020303" pitchFamily="34" charset="0"/>
              </a:rPr>
              <a:t>editions</a:t>
            </a:r>
            <a:endParaRPr lang="nl-NL" sz="1200" dirty="0">
              <a:latin typeface="Futura Std Light" panose="020B0402020204020303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651" y="4768511"/>
            <a:ext cx="3870881" cy="1518051"/>
          </a:xfrm>
          <a:prstGeom prst="rect">
            <a:avLst/>
          </a:prstGeom>
          <a:ln>
            <a:solidFill>
              <a:srgbClr val="009582"/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056" y="4768510"/>
            <a:ext cx="2948194" cy="1510866"/>
          </a:xfrm>
          <a:prstGeom prst="rect">
            <a:avLst/>
          </a:prstGeom>
          <a:solidFill>
            <a:srgbClr val="009582"/>
          </a:solidFill>
          <a:ln>
            <a:solidFill>
              <a:srgbClr val="009582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99" y="4768510"/>
            <a:ext cx="3898356" cy="1518051"/>
          </a:xfrm>
          <a:prstGeom prst="rect">
            <a:avLst/>
          </a:prstGeom>
          <a:ln>
            <a:solidFill>
              <a:srgbClr val="009582"/>
            </a:solidFill>
          </a:ln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541" y="579426"/>
            <a:ext cx="2598518" cy="2110633"/>
          </a:xfrm>
          <a:prstGeom prst="rect">
            <a:avLst/>
          </a:prstGeom>
          <a:ln>
            <a:solidFill>
              <a:srgbClr val="009582"/>
            </a:solidFill>
          </a:ln>
        </p:spPr>
      </p:pic>
    </p:spTree>
    <p:extLst>
      <p:ext uri="{BB962C8B-B14F-4D97-AF65-F5344CB8AC3E}">
        <p14:creationId xmlns:p14="http://schemas.microsoft.com/office/powerpoint/2010/main" val="464982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79983" y="1763484"/>
            <a:ext cx="9144000" cy="1559865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Futura Std Book" panose="020B0502020204020303" pitchFamily="34" charset="0"/>
              </a:rPr>
              <a:t>DEDICATED TO EVERY CUP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64" y="5260841"/>
            <a:ext cx="472582" cy="58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92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530"/>
            <a:ext cx="12192000" cy="579379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80560" y="254773"/>
            <a:ext cx="9673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Wissen, </a:t>
            </a:r>
            <a:r>
              <a:rPr lang="nl-NL" sz="3200" kern="0" cap="all" dirty="0" err="1">
                <a:solidFill>
                  <a:srgbClr val="009582"/>
                </a:solidFill>
                <a:latin typeface="Futura Std Book" panose="020B0502020204020303" pitchFamily="34" charset="0"/>
              </a:rPr>
              <a:t>Erfahrung</a:t>
            </a:r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 </a:t>
            </a:r>
            <a:r>
              <a:rPr lang="nl-NL" sz="3200" kern="0" cap="all" dirty="0" err="1">
                <a:solidFill>
                  <a:srgbClr val="009582"/>
                </a:solidFill>
                <a:latin typeface="Futura Std Book" panose="020B0502020204020303" pitchFamily="34" charset="0"/>
              </a:rPr>
              <a:t>und</a:t>
            </a:r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 </a:t>
            </a:r>
            <a:r>
              <a:rPr lang="nl-NL" sz="3200" kern="0" cap="all" dirty="0" err="1">
                <a:solidFill>
                  <a:srgbClr val="009582"/>
                </a:solidFill>
                <a:latin typeface="Futura Std Book" panose="020B0502020204020303" pitchFamily="34" charset="0"/>
              </a:rPr>
              <a:t>Hingabe</a:t>
            </a:r>
            <a:endParaRPr lang="nl-NL" sz="3200" b="1" kern="0" dirty="0">
              <a:solidFill>
                <a:srgbClr val="009582"/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97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128072" y="1917081"/>
            <a:ext cx="98842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i="1" dirty="0" err="1">
                <a:solidFill>
                  <a:schemeClr val="bg1"/>
                </a:solidFill>
                <a:latin typeface="Garamond" panose="02020404030301010803" pitchFamily="18" charset="0"/>
              </a:rPr>
              <a:t>Animo</a:t>
            </a:r>
            <a:r>
              <a:rPr lang="de-DE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 steht für großartigen Kaffee, preisgekrönte Designs und echte </a:t>
            </a:r>
          </a:p>
          <a:p>
            <a:r>
              <a:rPr lang="de-DE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Nachhaltigkeit. Wir verwenden qualitativ hochwertige Komponenten in </a:t>
            </a:r>
          </a:p>
          <a:p>
            <a:r>
              <a:rPr lang="de-DE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einem sauberen Produktionsprozess, um energiesparende Maschinen mit </a:t>
            </a:r>
          </a:p>
          <a:p>
            <a:r>
              <a:rPr lang="de-DE" sz="3200" i="1" dirty="0">
                <a:solidFill>
                  <a:schemeClr val="bg1"/>
                </a:solidFill>
                <a:latin typeface="Garamond" panose="02020404030301010803" pitchFamily="18" charset="0"/>
              </a:rPr>
              <a:t>beständiger Leistung und ausgezeichnetem Geschmack zu liefern.</a:t>
            </a:r>
            <a:endParaRPr lang="nl-NL" sz="3200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38" y="5313436"/>
            <a:ext cx="728099" cy="88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0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02332" y="4040929"/>
            <a:ext cx="31305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Ein perfekter Kaffee beginnt mit einer perfekten Maschine. Und wenn die Maschine </a:t>
            </a:r>
          </a:p>
          <a:p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zusätzlich Ihrem Geschmack entspricht, dann geschieht etwas Magisches. Und der </a:t>
            </a:r>
          </a:p>
          <a:p>
            <a:r>
              <a:rPr lang="de-DE" dirty="0" err="1">
                <a:solidFill>
                  <a:schemeClr val="bg1"/>
                </a:solidFill>
                <a:latin typeface="Garamond" panose="02020404030301010803" pitchFamily="18" charset="0"/>
              </a:rPr>
              <a:t>Animo</a:t>
            </a:r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Garamond" panose="02020404030301010803" pitchFamily="18" charset="0"/>
              </a:rPr>
              <a:t>OptiMe</a:t>
            </a:r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®, unser neuester Kaffeevollautomat, bietet Ihnen genau das.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978" y="5864784"/>
            <a:ext cx="412461" cy="50764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5298848" y="5595387"/>
            <a:ext cx="1940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Futura Std Book" panose="020B0502020204020303" pitchFamily="34" charset="0"/>
              </a:rPr>
              <a:t>OptiMe</a:t>
            </a:r>
            <a:endParaRPr lang="nl-NL" sz="1400" b="1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sp>
        <p:nvSpPr>
          <p:cNvPr id="7" name="Ondertitel 2"/>
          <p:cNvSpPr txBox="1">
            <a:spLocks/>
          </p:cNvSpPr>
          <p:nvPr/>
        </p:nvSpPr>
        <p:spPr>
          <a:xfrm>
            <a:off x="5449077" y="6055399"/>
            <a:ext cx="7567163" cy="570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i="1" dirty="0">
                <a:solidFill>
                  <a:schemeClr val="bg1"/>
                </a:solidFill>
                <a:latin typeface="Garamond" panose="02020404030301010803" pitchFamily="18" charset="0"/>
              </a:rPr>
              <a:t>Just my type.</a:t>
            </a:r>
          </a:p>
        </p:txBody>
      </p:sp>
      <p:sp>
        <p:nvSpPr>
          <p:cNvPr id="8" name="Rechthoek 7"/>
          <p:cNvSpPr/>
          <p:nvPr/>
        </p:nvSpPr>
        <p:spPr>
          <a:xfrm>
            <a:off x="2551359" y="432117"/>
            <a:ext cx="7435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GANZ NACH </a:t>
            </a:r>
            <a:r>
              <a:rPr lang="nl-NL" sz="3200" b="1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MEINEM</a:t>
            </a:r>
            <a:r>
              <a:rPr lang="nl-NL" sz="3200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 </a:t>
            </a:r>
            <a:r>
              <a:rPr lang="nl-NL" sz="3200" b="1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GESCHMACK</a:t>
            </a:r>
            <a:endParaRPr lang="nl-NL" sz="3200" b="1" kern="0" dirty="0">
              <a:solidFill>
                <a:sysClr val="windowText" lastClr="000000"/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4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5298848" y="5595387"/>
            <a:ext cx="1940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Futura Std Book" panose="020B0502020204020303" pitchFamily="34" charset="0"/>
              </a:rPr>
              <a:t>OptiMe</a:t>
            </a:r>
            <a:endParaRPr lang="nl-NL" sz="1400" b="1" dirty="0">
              <a:solidFill>
                <a:schemeClr val="bg1"/>
              </a:solidFill>
              <a:latin typeface="Futura Std Book" panose="020B0502020204020303" pitchFamily="34" charset="0"/>
            </a:endParaRPr>
          </a:p>
        </p:txBody>
      </p:sp>
      <p:sp>
        <p:nvSpPr>
          <p:cNvPr id="7" name="Ondertitel 2"/>
          <p:cNvSpPr txBox="1">
            <a:spLocks/>
          </p:cNvSpPr>
          <p:nvPr/>
        </p:nvSpPr>
        <p:spPr>
          <a:xfrm>
            <a:off x="5449077" y="6055399"/>
            <a:ext cx="7567163" cy="570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i="1" dirty="0">
                <a:solidFill>
                  <a:schemeClr val="bg1"/>
                </a:solidFill>
                <a:latin typeface="Garamond" panose="02020404030301010803" pitchFamily="18" charset="0"/>
              </a:rPr>
              <a:t>Just my type.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978" y="5864784"/>
            <a:ext cx="412461" cy="507645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3992887" y="441990"/>
            <a:ext cx="74853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 err="1">
                <a:solidFill>
                  <a:srgbClr val="FFFFFF"/>
                </a:solidFill>
                <a:latin typeface="Futura Std Book" panose="020B0502020204020303" pitchFamily="34" charset="0"/>
              </a:rPr>
              <a:t>Ihr</a:t>
            </a:r>
            <a:r>
              <a:rPr lang="nl-NL" sz="3200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 </a:t>
            </a:r>
            <a:r>
              <a:rPr lang="nl-NL" sz="3200" b="1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EIGENER</a:t>
            </a:r>
            <a:r>
              <a:rPr lang="nl-NL" sz="3200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 </a:t>
            </a:r>
            <a:r>
              <a:rPr lang="nl-NL" sz="3200" b="1" kern="0" cap="all" dirty="0">
                <a:solidFill>
                  <a:srgbClr val="FFFFFF"/>
                </a:solidFill>
                <a:latin typeface="Futura Std Book" panose="020B0502020204020303" pitchFamily="34" charset="0"/>
              </a:rPr>
              <a:t>STYLE</a:t>
            </a:r>
            <a:endParaRPr lang="nl-NL" sz="3200" b="1" kern="0" dirty="0">
              <a:solidFill>
                <a:sysClr val="windowText" lastClr="000000"/>
              </a:solidFill>
              <a:latin typeface="Futura Std Book" panose="020B0502020204020303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29343" y="4449095"/>
            <a:ext cx="2887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+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Kompaktes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360° Design</a:t>
            </a:r>
          </a:p>
        </p:txBody>
      </p:sp>
    </p:spTree>
    <p:extLst>
      <p:ext uri="{BB962C8B-B14F-4D97-AF65-F5344CB8AC3E}">
        <p14:creationId xmlns:p14="http://schemas.microsoft.com/office/powerpoint/2010/main" val="3654468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275997" y="4835123"/>
            <a:ext cx="40195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aramond" panose="02020404030301010803" pitchFamily="18" charset="0"/>
              </a:rPr>
              <a:t>+ </a:t>
            </a:r>
            <a:r>
              <a:rPr lang="de-DE" dirty="0" err="1">
                <a:latin typeface="Garamond" panose="02020404030301010803" pitchFamily="18" charset="0"/>
              </a:rPr>
              <a:t>OptiLight</a:t>
            </a:r>
            <a:r>
              <a:rPr lang="de-DE" dirty="0">
                <a:latin typeface="Garamond" panose="02020404030301010803" pitchFamily="18" charset="0"/>
              </a:rPr>
              <a:t> LED-Beleuchtung </a:t>
            </a:r>
          </a:p>
          <a:p>
            <a:r>
              <a:rPr lang="de-DE" dirty="0">
                <a:latin typeface="Garamond" panose="02020404030301010803" pitchFamily="18" charset="0"/>
              </a:rPr>
              <a:t>(in allen Farben)</a:t>
            </a:r>
          </a:p>
          <a:p>
            <a:r>
              <a:rPr lang="de-DE" dirty="0">
                <a:latin typeface="Garamond" panose="02020404030301010803" pitchFamily="18" charset="0"/>
              </a:rPr>
              <a:t>+ Umfangreiche Optionen (Werbe-)</a:t>
            </a:r>
          </a:p>
          <a:p>
            <a:r>
              <a:rPr lang="de-DE" dirty="0">
                <a:latin typeface="Garamond" panose="02020404030301010803" pitchFamily="18" charset="0"/>
              </a:rPr>
              <a:t>Botschaften auf dem Bildschirm </a:t>
            </a:r>
          </a:p>
          <a:p>
            <a:r>
              <a:rPr lang="de-DE" dirty="0">
                <a:latin typeface="Garamond" panose="02020404030301010803" pitchFamily="18" charset="0"/>
              </a:rPr>
              <a:t>+ Verschiedene Optionen für die </a:t>
            </a:r>
          </a:p>
          <a:p>
            <a:r>
              <a:rPr lang="de-DE" dirty="0">
                <a:latin typeface="Garamond" panose="02020404030301010803" pitchFamily="18" charset="0"/>
              </a:rPr>
              <a:t>Hintergrundfarbe des Displays </a:t>
            </a:r>
            <a:endParaRPr lang="en-GB" dirty="0">
              <a:latin typeface="Garamond" panose="02020404030301010803" pitchFamily="18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97" y="2985795"/>
            <a:ext cx="2448781" cy="1464058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275997" y="545617"/>
            <a:ext cx="23878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i="1" dirty="0">
                <a:solidFill>
                  <a:srgbClr val="009582"/>
                </a:solidFill>
                <a:latin typeface="Garamond" panose="02020404030301010803" pitchFamily="18" charset="0"/>
              </a:rPr>
              <a:t>Und guter </a:t>
            </a:r>
          </a:p>
          <a:p>
            <a:r>
              <a:rPr lang="de-DE" sz="2800" i="1" dirty="0">
                <a:solidFill>
                  <a:srgbClr val="009582"/>
                </a:solidFill>
                <a:latin typeface="Garamond" panose="02020404030301010803" pitchFamily="18" charset="0"/>
              </a:rPr>
              <a:t>Geschmack</a:t>
            </a:r>
          </a:p>
          <a:p>
            <a:r>
              <a:rPr lang="de-DE" sz="2800" i="1" dirty="0">
                <a:solidFill>
                  <a:srgbClr val="009582"/>
                </a:solidFill>
                <a:latin typeface="Garamond" panose="02020404030301010803" pitchFamily="18" charset="0"/>
              </a:rPr>
              <a:t>betrifft nicht nur das Aroma.</a:t>
            </a:r>
            <a:endParaRPr lang="nl-NL" sz="2800" i="1" dirty="0">
              <a:solidFill>
                <a:srgbClr val="00958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2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146" y="5650866"/>
            <a:ext cx="2103761" cy="103569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679" y="254174"/>
            <a:ext cx="3714652" cy="660382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85657" y="167687"/>
            <a:ext cx="43691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nl-NL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KLEINE MASCHINE, </a:t>
            </a:r>
          </a:p>
          <a:p>
            <a:pPr defTabSz="914377"/>
            <a:r>
              <a:rPr lang="nl-NL" sz="3200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GROSSES AROMA</a:t>
            </a:r>
            <a:endParaRPr lang="nl-NL" sz="3200" b="1" kern="0" dirty="0">
              <a:solidFill>
                <a:srgbClr val="009582"/>
              </a:solidFill>
              <a:latin typeface="Futura Std Book" panose="020B0502020204020303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585657" y="4691387"/>
            <a:ext cx="5507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+ </a:t>
            </a:r>
            <a:r>
              <a:rPr lang="de-DE" dirty="0">
                <a:latin typeface="Garamond" panose="02020404030301010803" pitchFamily="18" charset="0"/>
              </a:rPr>
              <a:t>Empfohlene Produktion von bis zu 125 Tassen pro Tag</a:t>
            </a:r>
          </a:p>
          <a:p>
            <a:r>
              <a:rPr lang="en-US" dirty="0">
                <a:latin typeface="Garamond" panose="02020404030301010803" pitchFamily="18" charset="0"/>
              </a:rPr>
              <a:t>+ </a:t>
            </a:r>
            <a:r>
              <a:rPr lang="de-DE" dirty="0">
                <a:latin typeface="Garamond" panose="02020404030301010803" pitchFamily="18" charset="0"/>
              </a:rPr>
              <a:t>Der </a:t>
            </a:r>
            <a:r>
              <a:rPr lang="de-DE" dirty="0" err="1">
                <a:latin typeface="Garamond" panose="02020404030301010803" pitchFamily="18" charset="0"/>
              </a:rPr>
              <a:t>OptiMe</a:t>
            </a:r>
            <a:r>
              <a:rPr lang="de-DE" dirty="0">
                <a:latin typeface="Garamond" panose="02020404030301010803" pitchFamily="18" charset="0"/>
              </a:rPr>
              <a:t> ist auch mit ein oder zwei </a:t>
            </a:r>
          </a:p>
          <a:p>
            <a:r>
              <a:rPr lang="de-DE" dirty="0">
                <a:latin typeface="Garamond" panose="02020404030301010803" pitchFamily="18" charset="0"/>
              </a:rPr>
              <a:t>Bohnen-Behältern (zwei Mühlen) erhältlich</a:t>
            </a:r>
          </a:p>
          <a:p>
            <a:r>
              <a:rPr lang="en-US" dirty="0">
                <a:latin typeface="Garamond" panose="02020404030301010803" pitchFamily="18" charset="0"/>
              </a:rPr>
              <a:t>+ </a:t>
            </a:r>
            <a:r>
              <a:rPr lang="de-DE" dirty="0">
                <a:latin typeface="Garamond" panose="02020404030301010803" pitchFamily="18" charset="0"/>
              </a:rPr>
              <a:t>Der </a:t>
            </a:r>
            <a:r>
              <a:rPr lang="de-DE" dirty="0" err="1">
                <a:latin typeface="Garamond" panose="02020404030301010803" pitchFamily="18" charset="0"/>
              </a:rPr>
              <a:t>OptiMe</a:t>
            </a:r>
            <a:r>
              <a:rPr lang="de-DE" dirty="0">
                <a:latin typeface="Garamond" panose="02020404030301010803" pitchFamily="18" charset="0"/>
              </a:rPr>
              <a:t> ist für einen Telemetrie-Anschluss </a:t>
            </a:r>
          </a:p>
          <a:p>
            <a:r>
              <a:rPr lang="de-DE" dirty="0">
                <a:latin typeface="Garamond" panose="02020404030301010803" pitchFamily="18" charset="0"/>
              </a:rPr>
              <a:t>eingerichtet</a:t>
            </a:r>
            <a:endParaRPr lang="en-GB" dirty="0">
              <a:latin typeface="Garamond" panose="02020404030301010803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6" y="1244905"/>
            <a:ext cx="4486656" cy="299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09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780" y="0"/>
            <a:ext cx="4578220" cy="685801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36367" y="186349"/>
            <a:ext cx="6857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de-DE" sz="3200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WIE WÄRE ES MIT ETWAS</a:t>
            </a:r>
          </a:p>
          <a:p>
            <a:pPr defTabSz="914377"/>
            <a:r>
              <a:rPr lang="de-DE" sz="3200" b="1" kern="0" cap="all" dirty="0">
                <a:solidFill>
                  <a:srgbClr val="009582"/>
                </a:solidFill>
                <a:latin typeface="Futura Std Book" panose="020B0502020204020303" pitchFamily="34" charset="0"/>
              </a:rPr>
              <a:t>FRISCHER MILCH?</a:t>
            </a:r>
            <a:endParaRPr lang="nl-NL" sz="3200" b="1" kern="0" cap="all" dirty="0">
              <a:solidFill>
                <a:srgbClr val="009582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67" y="4490332"/>
            <a:ext cx="3364999" cy="2246381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36367" y="2709212"/>
            <a:ext cx="6673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aramond" panose="02020404030301010803" pitchFamily="18" charset="0"/>
              </a:rPr>
              <a:t>+ Leise im Betrieb </a:t>
            </a:r>
          </a:p>
          <a:p>
            <a:r>
              <a:rPr lang="de-DE" dirty="0">
                <a:latin typeface="Garamond" panose="02020404030301010803" pitchFamily="18" charset="0"/>
              </a:rPr>
              <a:t>+ Konstante Qualität</a:t>
            </a:r>
          </a:p>
          <a:p>
            <a:r>
              <a:rPr lang="de-DE" dirty="0">
                <a:latin typeface="Garamond" panose="02020404030301010803" pitchFamily="18" charset="0"/>
              </a:rPr>
              <a:t>+ Hygiene gemäß HACCP-Vorgaben</a:t>
            </a:r>
          </a:p>
          <a:p>
            <a:r>
              <a:rPr lang="de-DE" dirty="0">
                <a:latin typeface="Garamond" panose="02020404030301010803" pitchFamily="18" charset="0"/>
              </a:rPr>
              <a:t>+ Wartungsarm mit schneller und einfacher Reinigung</a:t>
            </a:r>
            <a:endParaRPr lang="en-GB" dirty="0">
              <a:latin typeface="Garamond" panose="02020404030301010803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89" y="4490332"/>
            <a:ext cx="2196272" cy="2196272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36367" y="1495487"/>
            <a:ext cx="704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aramond" panose="02020404030301010803" pitchFamily="18" charset="0"/>
              </a:rPr>
              <a:t>Im </a:t>
            </a:r>
            <a:r>
              <a:rPr lang="de-DE" dirty="0" err="1">
                <a:latin typeface="Garamond" panose="02020404030301010803" pitchFamily="18" charset="0"/>
              </a:rPr>
              <a:t>OptiMe</a:t>
            </a:r>
            <a:r>
              <a:rPr lang="de-DE" dirty="0">
                <a:latin typeface="Garamond" panose="02020404030301010803" pitchFamily="18" charset="0"/>
              </a:rPr>
              <a:t> können viele verschiedene Getränke auf Espresso-Basis, z.B. Cappuccino, Latte und Latte Macchiato, mit frischer Milch </a:t>
            </a:r>
          </a:p>
          <a:p>
            <a:r>
              <a:rPr lang="de-DE" dirty="0">
                <a:latin typeface="Garamond" panose="02020404030301010803" pitchFamily="18" charset="0"/>
              </a:rPr>
              <a:t>zubereitet werden. 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49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t="7737" r="10254" b="5603"/>
          <a:stretch/>
        </p:blipFill>
        <p:spPr>
          <a:xfrm>
            <a:off x="-10633" y="1190608"/>
            <a:ext cx="6107787" cy="513576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9" r="1001"/>
          <a:stretch/>
        </p:blipFill>
        <p:spPr>
          <a:xfrm>
            <a:off x="6227136" y="1190608"/>
            <a:ext cx="5964864" cy="513576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246078" y="331350"/>
            <a:ext cx="12704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de-DE" sz="3200" kern="0" cap="all" dirty="0">
                <a:latin typeface="Futura Std Book" panose="020B0502020204020303" pitchFamily="34" charset="0"/>
              </a:rPr>
              <a:t>DER KAFFEEVOLLAUTOMAT…</a:t>
            </a:r>
          </a:p>
          <a:p>
            <a:pPr defTabSz="914377"/>
            <a:endParaRPr lang="de-DE" sz="3200" kern="0" cap="all" dirty="0">
              <a:solidFill>
                <a:schemeClr val="bg1"/>
              </a:solidFill>
              <a:latin typeface="Futura Std Book" panose="020B0502020204020303" pitchFamily="34" charset="0"/>
            </a:endParaRPr>
          </a:p>
          <a:p>
            <a:pPr defTabSz="914377"/>
            <a:r>
              <a:rPr lang="de-DE" sz="3200" b="1" kern="0" cap="all" dirty="0">
                <a:solidFill>
                  <a:schemeClr val="bg1"/>
                </a:solidFill>
                <a:latin typeface="Futura Std Book" panose="020B0502020204020303" pitchFamily="34" charset="0"/>
              </a:rPr>
              <a:t>                                                  </a:t>
            </a:r>
            <a:endParaRPr lang="nl-NL" sz="3200" kern="0" cap="all" dirty="0"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306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580</Words>
  <Application>Microsoft Office PowerPoint</Application>
  <PresentationFormat>Breedbeeld</PresentationFormat>
  <Paragraphs>87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Futura Std Book</vt:lpstr>
      <vt:lpstr>Futura Std Light</vt:lpstr>
      <vt:lpstr>Garamond</vt:lpstr>
      <vt:lpstr>Kantoorthema</vt:lpstr>
      <vt:lpstr>OptiMe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DEDICATED TO EVERY CUP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OptiMe</dc:title>
  <dc:creator>Stefan Jonkers</dc:creator>
  <cp:lastModifiedBy>Henriette Mathijssen</cp:lastModifiedBy>
  <cp:revision>57</cp:revision>
  <dcterms:created xsi:type="dcterms:W3CDTF">2019-01-16T10:39:11Z</dcterms:created>
  <dcterms:modified xsi:type="dcterms:W3CDTF">2021-02-18T09:39:37Z</dcterms:modified>
</cp:coreProperties>
</file>