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0" r:id="rId4"/>
    <p:sldId id="257" r:id="rId5"/>
    <p:sldId id="258" r:id="rId6"/>
    <p:sldId id="259" r:id="rId7"/>
    <p:sldId id="261" r:id="rId8"/>
    <p:sldId id="262" r:id="rId9"/>
    <p:sldId id="263" r:id="rId10"/>
    <p:sldId id="272" r:id="rId11"/>
    <p:sldId id="264" r:id="rId12"/>
    <p:sldId id="265" r:id="rId13"/>
    <p:sldId id="266" r:id="rId14"/>
    <p:sldId id="267" r:id="rId15"/>
    <p:sldId id="268" r:id="rId16"/>
    <p:sldId id="270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82"/>
    <a:srgbClr val="FFFFFF"/>
    <a:srgbClr val="2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90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58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1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6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59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61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23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11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12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7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5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0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zpLO3xNHQ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79983" y="597158"/>
            <a:ext cx="9144000" cy="1559865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Futura Std Book" panose="020B0502020204020303" pitchFamily="34" charset="0"/>
              </a:rPr>
              <a:t>OptiMe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79983" y="2230438"/>
            <a:ext cx="9144000" cy="634060"/>
          </a:xfrm>
        </p:spPr>
        <p:txBody>
          <a:bodyPr>
            <a:normAutofit/>
          </a:bodyPr>
          <a:lstStyle/>
          <a:p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Just my type.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64" y="5232957"/>
            <a:ext cx="495238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367"/>
            <a:ext cx="12192000" cy="6041300"/>
          </a:xfrm>
        </p:spPr>
      </p:pic>
      <p:sp>
        <p:nvSpPr>
          <p:cNvPr id="5" name="Rechthoek 4"/>
          <p:cNvSpPr/>
          <p:nvPr/>
        </p:nvSpPr>
        <p:spPr>
          <a:xfrm>
            <a:off x="393213" y="161856"/>
            <a:ext cx="4994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FITS </a:t>
            </a:r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EVERYWHERE</a:t>
            </a:r>
          </a:p>
        </p:txBody>
      </p:sp>
    </p:spTree>
    <p:extLst>
      <p:ext uri="{BB962C8B-B14F-4D97-AF65-F5344CB8AC3E}">
        <p14:creationId xmlns:p14="http://schemas.microsoft.com/office/powerpoint/2010/main" val="396492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22090" y="47255"/>
            <a:ext cx="4994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FITS </a:t>
            </a:r>
            <a:r>
              <a:rPr lang="nl-NL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EVERYWHERE</a:t>
            </a:r>
            <a:endParaRPr lang="nl-NL" sz="3200" b="1" kern="0" cap="all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90" y="477443"/>
            <a:ext cx="4644546" cy="30973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90" y="3696490"/>
            <a:ext cx="4644546" cy="309733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8" y="477444"/>
            <a:ext cx="4644546" cy="30973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8" y="3696490"/>
            <a:ext cx="4644546" cy="30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1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01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65306" y="5402162"/>
            <a:ext cx="4994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Design </a:t>
            </a:r>
            <a:r>
              <a:rPr lang="nl-NL" sz="3200" b="1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your </a:t>
            </a:r>
          </a:p>
          <a:p>
            <a:pPr defTabSz="914377"/>
            <a:r>
              <a:rPr lang="nl-NL" sz="3200" b="1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machine </a:t>
            </a:r>
            <a:r>
              <a:rPr lang="nl-NL" sz="3200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online</a:t>
            </a:r>
            <a:endParaRPr lang="nl-NL" sz="3200" b="1" kern="0" cap="all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10" name="Afbeelding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225" y="4577101"/>
            <a:ext cx="2562225" cy="1943100"/>
          </a:xfrm>
          <a:prstGeom prst="rect">
            <a:avLst/>
          </a:prstGeom>
          <a:ln w="57150">
            <a:solidFill>
              <a:srgbClr val="009582"/>
            </a:solidFill>
          </a:ln>
        </p:spPr>
      </p:pic>
    </p:spTree>
    <p:extLst>
      <p:ext uri="{BB962C8B-B14F-4D97-AF65-F5344CB8AC3E}">
        <p14:creationId xmlns:p14="http://schemas.microsoft.com/office/powerpoint/2010/main" val="233645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492897"/>
            <a:ext cx="10774812" cy="513291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64359" y="419615"/>
            <a:ext cx="4994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models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131" y="1"/>
            <a:ext cx="3495869" cy="15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3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97" y="149290"/>
            <a:ext cx="3906585" cy="28053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575578" y="3067047"/>
            <a:ext cx="66735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9582"/>
                </a:solidFill>
                <a:latin typeface="Futura Std Book" panose="020B0502020204020303" pitchFamily="34" charset="0"/>
              </a:rPr>
              <a:t>MILK COOLER WITH FRESH MILK SYSTEM </a:t>
            </a:r>
            <a:br>
              <a:rPr lang="en-US" sz="1400" b="1" dirty="0">
                <a:latin typeface="Futura Std Book" panose="020B0502020204020303" pitchFamily="34" charset="0"/>
              </a:rPr>
            </a:b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Add-on for all OptiMe models (always on right side)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Standard equipped with ingredient tray on top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Quick and easy cleaning (according HACCP standards)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</a:t>
            </a:r>
            <a:r>
              <a:rPr lang="en-US" sz="1400" b="1" dirty="0">
                <a:latin typeface="Garamond" panose="02020404030301010803" pitchFamily="18" charset="0"/>
              </a:rPr>
              <a:t>Combined usage with topping possible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Milk pump in coffee machine; constant and perfect barista milk foam +  Dispensing milk foam and hot or cold milk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Capacity milk: 4 l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Lockable door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Electrical connection: 220-240 V / 50-60 Hz / 43 W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Measurements (W × D × H): 230 × 420 × 455 mm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Weight: ± 19 kg</a:t>
            </a:r>
            <a:endParaRPr lang="en-GB" sz="1400" dirty="0">
              <a:latin typeface="Garamond" panose="02020404030301010803" pitchFamily="18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62937" y="801429"/>
            <a:ext cx="6673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9582"/>
                </a:solidFill>
                <a:latin typeface="Futura Std Book" panose="020B0502020204020303" pitchFamily="34" charset="0"/>
              </a:rPr>
              <a:t>CUP WARMER</a:t>
            </a:r>
            <a:br>
              <a:rPr lang="en-US" sz="1400" b="1" dirty="0">
                <a:latin typeface="Futura Std Book" panose="020B0502020204020303" pitchFamily="34" charset="0"/>
              </a:rPr>
            </a:b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Add-on for all OptiMe models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Heated shelf floors: 3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Capacity (stacked): abt. 60 coffee cups /  144 espresso cups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Electrical connection: 220-240 V / 50-60 Hz / 105 W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Measurements (W × D × H): 230 × 420 × 455 mm </a:t>
            </a:r>
            <a:br>
              <a:rPr lang="en-US" sz="1400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</a:rPr>
              <a:t>+  Weight: ± 11 kg</a:t>
            </a:r>
            <a:endParaRPr lang="en-GB" sz="1400" dirty="0"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24" y="2862692"/>
            <a:ext cx="3700754" cy="233731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874824" y="5323795"/>
            <a:ext cx="4284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9582"/>
                </a:solidFill>
                <a:latin typeface="Futura Std Book" panose="020B0502020204020303" pitchFamily="34" charset="0"/>
              </a:rPr>
              <a:t>HOUSING FOR PAYMENT SYSTEMS</a:t>
            </a:r>
          </a:p>
          <a:p>
            <a:endParaRPr lang="en-US" sz="1400" b="1" dirty="0">
              <a:solidFill>
                <a:srgbClr val="009582"/>
              </a:solidFill>
              <a:latin typeface="Futura Std Book" panose="020B0502020204020303" pitchFamily="34" charset="0"/>
            </a:endParaRPr>
          </a:p>
          <a:p>
            <a:r>
              <a:rPr lang="en-US" sz="1400" dirty="0">
                <a:latin typeface="Garamond" panose="02020404030301010803" pitchFamily="18" charset="0"/>
              </a:rPr>
              <a:t>For coin mechanism (with or without exchanger) or contactless payment systems.</a:t>
            </a:r>
            <a:endParaRPr lang="en-GB" sz="1400" dirty="0">
              <a:latin typeface="Garamond" panose="02020404030301010803" pitchFamily="18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575578" y="124756"/>
            <a:ext cx="4994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ADD-ONS</a:t>
            </a:r>
          </a:p>
        </p:txBody>
      </p:sp>
    </p:spTree>
    <p:extLst>
      <p:ext uri="{BB962C8B-B14F-4D97-AF65-F5344CB8AC3E}">
        <p14:creationId xmlns:p14="http://schemas.microsoft.com/office/powerpoint/2010/main" val="302587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64359" y="419615"/>
            <a:ext cx="6589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TECHNICAL</a:t>
            </a:r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 SPECIFICATIONS</a:t>
            </a:r>
          </a:p>
        </p:txBody>
      </p:sp>
      <p:sp>
        <p:nvSpPr>
          <p:cNvPr id="6" name="Rechthoek 5"/>
          <p:cNvSpPr/>
          <p:nvPr/>
        </p:nvSpPr>
        <p:spPr>
          <a:xfrm>
            <a:off x="539003" y="1158121"/>
            <a:ext cx="8185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+  Brewing time, cup (120 ml): 25-30 sec.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Display: 7" touch screen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Adjustable cup tray: 50-105 mm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Max. tap height: 165 mm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Power supply: 220-240 V / 50-60 Hz / 2200 W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+  Water connection: ¾"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Waste canister volume: 3 l (± 70 cups)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Insulated stainless steel boiler (0.5 l) with 1800 W element and boil-dry protection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Measurements W × D × H: 380 × 515 × 600 mm +  Weight: ± 32 kg</a:t>
            </a:r>
            <a:endParaRPr lang="en-GB" sz="1600" dirty="0">
              <a:latin typeface="Garamond" panose="02020404030301010803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936" y="4730620"/>
            <a:ext cx="4294426" cy="1579355"/>
          </a:xfrm>
          <a:prstGeom prst="rect">
            <a:avLst/>
          </a:prstGeom>
          <a:ln w="12700">
            <a:solidFill>
              <a:srgbClr val="009582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730" y="4124020"/>
            <a:ext cx="2580144" cy="2185955"/>
          </a:xfrm>
          <a:prstGeom prst="rect">
            <a:avLst/>
          </a:prstGeom>
          <a:ln w="12700">
            <a:solidFill>
              <a:srgbClr val="009582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330" y="1081852"/>
            <a:ext cx="2703544" cy="1405647"/>
          </a:xfrm>
          <a:prstGeom prst="rect">
            <a:avLst/>
          </a:prstGeom>
          <a:ln w="12700">
            <a:solidFill>
              <a:srgbClr val="009582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477" y="2743666"/>
            <a:ext cx="3207397" cy="1124187"/>
          </a:xfrm>
          <a:prstGeom prst="rect">
            <a:avLst/>
          </a:prstGeom>
          <a:ln w="12700">
            <a:solidFill>
              <a:srgbClr val="009582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492" y="3685591"/>
            <a:ext cx="2312445" cy="2960208"/>
          </a:xfrm>
          <a:prstGeom prst="rect">
            <a:avLst/>
          </a:prstGeom>
          <a:ln w="12700">
            <a:solidFill>
              <a:srgbClr val="009582"/>
            </a:solidFill>
          </a:ln>
        </p:spPr>
      </p:pic>
      <p:sp>
        <p:nvSpPr>
          <p:cNvPr id="13" name="Tekstvak 12"/>
          <p:cNvSpPr txBox="1"/>
          <p:nvPr/>
        </p:nvSpPr>
        <p:spPr>
          <a:xfrm>
            <a:off x="1498697" y="6217642"/>
            <a:ext cx="207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009582"/>
                </a:solidFill>
                <a:latin typeface="Futura Std Light" panose="020B0402020204020303" pitchFamily="34" charset="0"/>
              </a:rPr>
              <a:t>+</a:t>
            </a:r>
            <a:r>
              <a:rPr lang="nl-NL" sz="1200" dirty="0">
                <a:latin typeface="Futura Std Light" panose="020B0402020204020303" pitchFamily="34" charset="0"/>
              </a:rPr>
              <a:t> </a:t>
            </a:r>
            <a:r>
              <a:rPr lang="nl-NL" sz="1200" dirty="0" err="1">
                <a:latin typeface="Futura Std Light" panose="020B0402020204020303" pitchFamily="34" charset="0"/>
              </a:rPr>
              <a:t>Signature</a:t>
            </a:r>
            <a:r>
              <a:rPr lang="nl-NL" sz="1200" dirty="0">
                <a:latin typeface="Futura Std Light" panose="020B0402020204020303" pitchFamily="34" charset="0"/>
              </a:rPr>
              <a:t> </a:t>
            </a:r>
            <a:r>
              <a:rPr lang="nl-NL" sz="1200" dirty="0" err="1">
                <a:latin typeface="Futura Std Light" panose="020B0402020204020303" pitchFamily="34" charset="0"/>
              </a:rPr>
              <a:t>editions</a:t>
            </a:r>
            <a:endParaRPr lang="nl-NL" sz="1200" dirty="0">
              <a:latin typeface="Futura Std Ligh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82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79983" y="1763484"/>
            <a:ext cx="9144000" cy="1559865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Futura Std Book" panose="020B0502020204020303" pitchFamily="34" charset="0"/>
              </a:rPr>
              <a:t>DEDICATED TO EVERY CUP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64" y="5260841"/>
            <a:ext cx="472582" cy="58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530"/>
            <a:ext cx="12192000" cy="579379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0560" y="254773"/>
            <a:ext cx="9673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Experience</a:t>
            </a:r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, </a:t>
            </a:r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knowledge</a:t>
            </a:r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 </a:t>
            </a:r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&amp; DEDICATION</a:t>
            </a:r>
            <a:endParaRPr lang="nl-NL" sz="3200" b="1" kern="0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9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984309" y="1987419"/>
            <a:ext cx="98842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Animo stands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for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great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coffee, award-winning designs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and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genuine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sustainability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. We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use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high-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quality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components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and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a </a:t>
            </a:r>
          </a:p>
          <a:p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clean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production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process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to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build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energy-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efficient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machines with </a:t>
            </a:r>
          </a:p>
          <a:p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durable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performance </a:t>
            </a:r>
            <a:r>
              <a:rPr lang="nl-NL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and</a:t>
            </a:r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excellent taste.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38" y="5313436"/>
            <a:ext cx="728099" cy="8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29343" y="4449095"/>
            <a:ext cx="28870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Perfect coffee starts with the perfect machine. But when the machine also matches your taste, that’s when the magic happens. Get it all with Animo’s newest professional coffee machine: OptiMe. 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78" y="5864784"/>
            <a:ext cx="412461" cy="50764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298848" y="5595387"/>
            <a:ext cx="194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OptiMe</a:t>
            </a:r>
            <a:endParaRPr lang="nl-NL" sz="1400" b="1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5449077" y="6055399"/>
            <a:ext cx="7567163" cy="57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i="1" dirty="0">
                <a:solidFill>
                  <a:schemeClr val="bg1"/>
                </a:solidFill>
                <a:latin typeface="Garamond" panose="02020404030301010803" pitchFamily="18" charset="0"/>
              </a:rPr>
              <a:t>Just my type.</a:t>
            </a:r>
          </a:p>
        </p:txBody>
      </p:sp>
      <p:sp>
        <p:nvSpPr>
          <p:cNvPr id="8" name="Rechthoek 7"/>
          <p:cNvSpPr/>
          <p:nvPr/>
        </p:nvSpPr>
        <p:spPr>
          <a:xfrm>
            <a:off x="3300866" y="474647"/>
            <a:ext cx="7485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Matching </a:t>
            </a:r>
            <a:r>
              <a:rPr lang="nl-NL" sz="3200" b="1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your taste</a:t>
            </a:r>
            <a:endParaRPr lang="nl-NL" sz="3200" b="1" kern="0" dirty="0">
              <a:solidFill>
                <a:sysClr val="windowText" lastClr="000000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4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5298848" y="5595387"/>
            <a:ext cx="194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OptiMe</a:t>
            </a:r>
            <a:endParaRPr lang="nl-NL" sz="1400" b="1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5449077" y="6055399"/>
            <a:ext cx="7567163" cy="57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i="1" dirty="0">
                <a:solidFill>
                  <a:schemeClr val="bg1"/>
                </a:solidFill>
                <a:latin typeface="Garamond" panose="02020404030301010803" pitchFamily="18" charset="0"/>
              </a:rPr>
              <a:t>Just my type.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78" y="5864784"/>
            <a:ext cx="412461" cy="50764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3300866" y="474647"/>
            <a:ext cx="7485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EXPRESS </a:t>
            </a:r>
            <a:r>
              <a:rPr lang="nl-NL" sz="3200" b="1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your STYLE</a:t>
            </a:r>
            <a:endParaRPr lang="nl-NL" sz="3200" b="1" kern="0" dirty="0">
              <a:solidFill>
                <a:sysClr val="windowText" lastClr="000000"/>
              </a:solidFill>
              <a:latin typeface="Futura Std Book" panose="020B0502020204020303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29343" y="4449095"/>
            <a:ext cx="2887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+ Compact 360° design</a:t>
            </a:r>
          </a:p>
        </p:txBody>
      </p:sp>
    </p:spTree>
    <p:extLst>
      <p:ext uri="{BB962C8B-B14F-4D97-AF65-F5344CB8AC3E}">
        <p14:creationId xmlns:p14="http://schemas.microsoft.com/office/powerpoint/2010/main" val="365446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75997" y="4654369"/>
            <a:ext cx="3260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+ Extensive options for (commercial) messaging on screen</a:t>
            </a:r>
          </a:p>
          <a:p>
            <a:r>
              <a:rPr lang="en-US" dirty="0">
                <a:latin typeface="Garamond" panose="02020404030301010803" pitchFamily="18" charset="0"/>
              </a:rPr>
              <a:t>+ OptiLight LED Lighting</a:t>
            </a:r>
          </a:p>
          <a:p>
            <a:r>
              <a:rPr lang="en-US" dirty="0">
                <a:latin typeface="Garamond" panose="02020404030301010803" pitchFamily="18" charset="0"/>
              </a:rPr>
              <a:t>+ Different options for the background colour of the display</a:t>
            </a:r>
          </a:p>
          <a:p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97" y="2985795"/>
            <a:ext cx="2448781" cy="146405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486" y="258538"/>
            <a:ext cx="1699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err="1">
                <a:solidFill>
                  <a:srgbClr val="009582"/>
                </a:solidFill>
                <a:latin typeface="Garamond" panose="02020404030301010803" pitchFamily="18" charset="0"/>
              </a:rPr>
              <a:t>Good</a:t>
            </a:r>
            <a:r>
              <a:rPr lang="nl-NL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 taste </a:t>
            </a:r>
            <a:r>
              <a:rPr lang="nl-NL" sz="2800" i="1" dirty="0" err="1">
                <a:solidFill>
                  <a:srgbClr val="009582"/>
                </a:solidFill>
                <a:latin typeface="Garamond" panose="02020404030301010803" pitchFamily="18" charset="0"/>
              </a:rPr>
              <a:t>isn’t</a:t>
            </a:r>
            <a:r>
              <a:rPr lang="nl-NL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 </a:t>
            </a:r>
            <a:r>
              <a:rPr lang="nl-NL" sz="2800" i="1" dirty="0" err="1">
                <a:solidFill>
                  <a:srgbClr val="009582"/>
                </a:solidFill>
                <a:latin typeface="Garamond" panose="02020404030301010803" pitchFamily="18" charset="0"/>
              </a:rPr>
              <a:t>just</a:t>
            </a:r>
            <a:r>
              <a:rPr lang="nl-NL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 </a:t>
            </a:r>
            <a:r>
              <a:rPr lang="nl-NL" sz="2800" i="1" dirty="0" err="1">
                <a:solidFill>
                  <a:srgbClr val="009582"/>
                </a:solidFill>
                <a:latin typeface="Garamond" panose="02020404030301010803" pitchFamily="18" charset="0"/>
              </a:rPr>
              <a:t>about</a:t>
            </a:r>
            <a:r>
              <a:rPr lang="nl-NL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 flavour.</a:t>
            </a:r>
          </a:p>
        </p:txBody>
      </p:sp>
    </p:spTree>
    <p:extLst>
      <p:ext uri="{BB962C8B-B14F-4D97-AF65-F5344CB8AC3E}">
        <p14:creationId xmlns:p14="http://schemas.microsoft.com/office/powerpoint/2010/main" val="172032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420" y="5562049"/>
            <a:ext cx="2103761" cy="10356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679" y="254174"/>
            <a:ext cx="3714652" cy="660382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85657" y="167687"/>
            <a:ext cx="3917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Small machine </a:t>
            </a:r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big flavour</a:t>
            </a:r>
            <a:endParaRPr lang="nl-NL" sz="3200" b="1" kern="0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85656" y="4680754"/>
            <a:ext cx="5507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+ Recommended daily output up to 125 cups per day</a:t>
            </a:r>
          </a:p>
          <a:p>
            <a:r>
              <a:rPr lang="en-US" dirty="0">
                <a:latin typeface="Garamond" panose="02020404030301010803" pitchFamily="18" charset="0"/>
              </a:rPr>
              <a:t>+ Choose between one or two bean canisters / grinders</a:t>
            </a:r>
          </a:p>
          <a:p>
            <a:r>
              <a:rPr lang="en-US" dirty="0">
                <a:latin typeface="Garamond" panose="02020404030301010803" pitchFamily="18" charset="0"/>
              </a:rPr>
              <a:t>+ Prepared for telemetry connection (monitor performance from distance)</a:t>
            </a:r>
          </a:p>
          <a:p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6" y="1244905"/>
            <a:ext cx="4486656" cy="29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780" y="0"/>
            <a:ext cx="4578220" cy="685801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36367" y="186349"/>
            <a:ext cx="4994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How </a:t>
            </a:r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about</a:t>
            </a:r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 </a:t>
            </a:r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some</a:t>
            </a:r>
            <a:r>
              <a:rPr lang="nl-NL" sz="3200" b="1" kern="0" dirty="0">
                <a:solidFill>
                  <a:srgbClr val="009582"/>
                </a:solidFill>
                <a:latin typeface="Futura Std Book" panose="020B0502020204020303" pitchFamily="34" charset="0"/>
              </a:rPr>
              <a:t> FRESH MILK?</a:t>
            </a:r>
            <a:endParaRPr lang="nl-NL" sz="3200" kern="0" cap="all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7" y="4490332"/>
            <a:ext cx="3364999" cy="2246381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36367" y="2366761"/>
            <a:ext cx="6673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+ Silent in use</a:t>
            </a:r>
          </a:p>
          <a:p>
            <a:r>
              <a:rPr lang="en-US" dirty="0">
                <a:latin typeface="Garamond" panose="02020404030301010803" pitchFamily="18" charset="0"/>
              </a:rPr>
              <a:t>+ Constant quality</a:t>
            </a:r>
          </a:p>
          <a:p>
            <a:r>
              <a:rPr lang="en-US" dirty="0">
                <a:latin typeface="Garamond" panose="02020404030301010803" pitchFamily="18" charset="0"/>
              </a:rPr>
              <a:t>+ Hygiene in accordance with  HACCP standards</a:t>
            </a:r>
          </a:p>
          <a:p>
            <a:r>
              <a:rPr lang="en-US" dirty="0">
                <a:latin typeface="Garamond" panose="02020404030301010803" pitchFamily="18" charset="0"/>
              </a:rPr>
              <a:t>+ Maintenance friendly with quick and easy cleaning: the user interface perfectly guides you through the cleaning processes</a:t>
            </a:r>
          </a:p>
          <a:p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9" y="4490332"/>
            <a:ext cx="2196272" cy="2196272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36367" y="1568379"/>
            <a:ext cx="704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OptiMe can use fresh milk to create many varieties of espresso-based drinks, including cappuccino, latte and latte macchiato.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4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0"/>
            <a:ext cx="10767527" cy="685864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09592" y="186349"/>
            <a:ext cx="4994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FITS </a:t>
            </a:r>
            <a:r>
              <a:rPr lang="nl-NL" sz="3200" b="1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EVERYWHERE</a:t>
            </a:r>
          </a:p>
        </p:txBody>
      </p:sp>
    </p:spTree>
    <p:extLst>
      <p:ext uri="{BB962C8B-B14F-4D97-AF65-F5344CB8AC3E}">
        <p14:creationId xmlns:p14="http://schemas.microsoft.com/office/powerpoint/2010/main" val="40659306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553</Words>
  <Application>Microsoft Office PowerPoint</Application>
  <PresentationFormat>Breedbeeld</PresentationFormat>
  <Paragraphs>46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Futura Std Book</vt:lpstr>
      <vt:lpstr>Futura Std Light</vt:lpstr>
      <vt:lpstr>Garamond</vt:lpstr>
      <vt:lpstr>Kantoorthema</vt:lpstr>
      <vt:lpstr>OptiMe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DEDICATED TO EVERY CUP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OptiMe</dc:title>
  <dc:creator>Stefan Jonkers</dc:creator>
  <cp:lastModifiedBy>Henriette Mathijssen</cp:lastModifiedBy>
  <cp:revision>43</cp:revision>
  <dcterms:created xsi:type="dcterms:W3CDTF">2019-01-16T10:39:11Z</dcterms:created>
  <dcterms:modified xsi:type="dcterms:W3CDTF">2021-02-18T09:42:29Z</dcterms:modified>
</cp:coreProperties>
</file>